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550870-66DC-4623-AFC8-F6C60D2D3B54}" v="78" dt="2026-08-22T17:21:12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D3544-DB0A-4A7B-9F06-B2824B5DE2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967090-7757-4F82-BECD-062413D3CB27}">
      <dgm:prSet/>
      <dgm:spPr/>
      <dgm:t>
        <a:bodyPr/>
        <a:lstStyle/>
        <a:p>
          <a:r>
            <a:rPr lang="en-US" b="1"/>
            <a:t>Liquidity</a:t>
          </a:r>
          <a:endParaRPr lang="en-US"/>
        </a:p>
      </dgm:t>
    </dgm:pt>
    <dgm:pt modelId="{498A06D0-651E-42BB-8B5F-6C2F829E6C6C}" type="parTrans" cxnId="{FB7AB528-D604-4671-B25F-9564FA28C977}">
      <dgm:prSet/>
      <dgm:spPr/>
      <dgm:t>
        <a:bodyPr/>
        <a:lstStyle/>
        <a:p>
          <a:endParaRPr lang="en-US"/>
        </a:p>
      </dgm:t>
    </dgm:pt>
    <dgm:pt modelId="{FE29B3E7-60ED-46C8-A860-B3A6E46B8C58}" type="sibTrans" cxnId="{FB7AB528-D604-4671-B25F-9564FA28C977}">
      <dgm:prSet/>
      <dgm:spPr/>
      <dgm:t>
        <a:bodyPr/>
        <a:lstStyle/>
        <a:p>
          <a:endParaRPr lang="en-US"/>
        </a:p>
      </dgm:t>
    </dgm:pt>
    <dgm:pt modelId="{1F3DCA1D-844D-434D-A94A-AF3A033F6856}">
      <dgm:prSet/>
      <dgm:spPr/>
      <dgm:t>
        <a:bodyPr/>
        <a:lstStyle/>
        <a:p>
          <a:r>
            <a:rPr lang="en-US"/>
            <a:t>Company maintains adequate liquidity to meet short-term obligations. </a:t>
          </a:r>
        </a:p>
      </dgm:t>
    </dgm:pt>
    <dgm:pt modelId="{7F210DF2-EA5F-4674-8134-2EEEE3929E12}" type="parTrans" cxnId="{7CBF6CE8-BD12-4BFB-9924-32F1B098002F}">
      <dgm:prSet/>
      <dgm:spPr/>
      <dgm:t>
        <a:bodyPr/>
        <a:lstStyle/>
        <a:p>
          <a:endParaRPr lang="en-US"/>
        </a:p>
      </dgm:t>
    </dgm:pt>
    <dgm:pt modelId="{44FBF051-2488-44C9-95DF-744071414BDD}" type="sibTrans" cxnId="{7CBF6CE8-BD12-4BFB-9924-32F1B098002F}">
      <dgm:prSet/>
      <dgm:spPr/>
      <dgm:t>
        <a:bodyPr/>
        <a:lstStyle/>
        <a:p>
          <a:endParaRPr lang="en-US"/>
        </a:p>
      </dgm:t>
    </dgm:pt>
    <dgm:pt modelId="{3F9BF721-AFB6-4767-9C96-0E00F961431F}">
      <dgm:prSet/>
      <dgm:spPr/>
      <dgm:t>
        <a:bodyPr/>
        <a:lstStyle/>
        <a:p>
          <a:r>
            <a:rPr lang="en-US" b="1"/>
            <a:t>Solvency</a:t>
          </a:r>
          <a:endParaRPr lang="en-US"/>
        </a:p>
      </dgm:t>
    </dgm:pt>
    <dgm:pt modelId="{14E3FE4E-00D1-46D2-8173-0486265A58D7}" type="parTrans" cxnId="{15C0CED7-CF72-4FFF-82AA-27F0B787664A}">
      <dgm:prSet/>
      <dgm:spPr/>
      <dgm:t>
        <a:bodyPr/>
        <a:lstStyle/>
        <a:p>
          <a:endParaRPr lang="en-US"/>
        </a:p>
      </dgm:t>
    </dgm:pt>
    <dgm:pt modelId="{595D8F5E-98A7-45EA-9154-EA1F32DF96B8}" type="sibTrans" cxnId="{15C0CED7-CF72-4FFF-82AA-27F0B787664A}">
      <dgm:prSet/>
      <dgm:spPr/>
      <dgm:t>
        <a:bodyPr/>
        <a:lstStyle/>
        <a:p>
          <a:endParaRPr lang="en-US"/>
        </a:p>
      </dgm:t>
    </dgm:pt>
    <dgm:pt modelId="{7837D859-6F6B-4472-93A1-AEBD5E3E1311}">
      <dgm:prSet/>
      <dgm:spPr/>
      <dgm:t>
        <a:bodyPr/>
        <a:lstStyle/>
        <a:p>
          <a:r>
            <a:rPr lang="en-US"/>
            <a:t>Low financial leverage and a strong balance sheet reduce financial risk. </a:t>
          </a:r>
        </a:p>
      </dgm:t>
    </dgm:pt>
    <dgm:pt modelId="{1315D0A7-227C-40B5-8F46-CC5CFBBB7D96}" type="parTrans" cxnId="{19463D34-028E-409A-9ECF-F810054EC472}">
      <dgm:prSet/>
      <dgm:spPr/>
      <dgm:t>
        <a:bodyPr/>
        <a:lstStyle/>
        <a:p>
          <a:endParaRPr lang="en-US"/>
        </a:p>
      </dgm:t>
    </dgm:pt>
    <dgm:pt modelId="{23760F1B-DD5A-4898-9D07-4ADCF19D3D03}" type="sibTrans" cxnId="{19463D34-028E-409A-9ECF-F810054EC472}">
      <dgm:prSet/>
      <dgm:spPr/>
      <dgm:t>
        <a:bodyPr/>
        <a:lstStyle/>
        <a:p>
          <a:endParaRPr lang="en-US"/>
        </a:p>
      </dgm:t>
    </dgm:pt>
    <dgm:pt modelId="{8C1AA129-5821-44BA-B79A-9A48E64EBD41}">
      <dgm:prSet/>
      <dgm:spPr/>
      <dgm:t>
        <a:bodyPr/>
        <a:lstStyle/>
        <a:p>
          <a:r>
            <a:rPr lang="en-US" b="1"/>
            <a:t>Profitability</a:t>
          </a:r>
          <a:endParaRPr lang="en-US"/>
        </a:p>
      </dgm:t>
    </dgm:pt>
    <dgm:pt modelId="{9F2F6548-6DA1-4B82-A899-B6D8D63C8476}" type="parTrans" cxnId="{3031F401-F6E1-47F8-BB67-877FEE7A4CB1}">
      <dgm:prSet/>
      <dgm:spPr/>
      <dgm:t>
        <a:bodyPr/>
        <a:lstStyle/>
        <a:p>
          <a:endParaRPr lang="en-US"/>
        </a:p>
      </dgm:t>
    </dgm:pt>
    <dgm:pt modelId="{D7713F9D-E635-486A-AD46-0E512B0D1221}" type="sibTrans" cxnId="{3031F401-F6E1-47F8-BB67-877FEE7A4CB1}">
      <dgm:prSet/>
      <dgm:spPr/>
      <dgm:t>
        <a:bodyPr/>
        <a:lstStyle/>
        <a:p>
          <a:endParaRPr lang="en-US"/>
        </a:p>
      </dgm:t>
    </dgm:pt>
    <dgm:pt modelId="{B4525A80-34D4-4BE9-8AC6-5BA8A1061380}">
      <dgm:prSet/>
      <dgm:spPr/>
      <dgm:t>
        <a:bodyPr/>
        <a:lstStyle/>
        <a:p>
          <a:r>
            <a:rPr lang="en-US"/>
            <a:t>Healthy EBITDA and net profit margins. </a:t>
          </a:r>
        </a:p>
      </dgm:t>
    </dgm:pt>
    <dgm:pt modelId="{8D1ED374-44B5-49BB-B31C-BD98D629F3AF}" type="parTrans" cxnId="{6C332464-3D65-4952-8DEF-4A70C9200786}">
      <dgm:prSet/>
      <dgm:spPr/>
      <dgm:t>
        <a:bodyPr/>
        <a:lstStyle/>
        <a:p>
          <a:endParaRPr lang="en-US"/>
        </a:p>
      </dgm:t>
    </dgm:pt>
    <dgm:pt modelId="{F22C3263-76C3-4BF4-84CA-7C0D92A60C92}" type="sibTrans" cxnId="{6C332464-3D65-4952-8DEF-4A70C9200786}">
      <dgm:prSet/>
      <dgm:spPr/>
      <dgm:t>
        <a:bodyPr/>
        <a:lstStyle/>
        <a:p>
          <a:endParaRPr lang="en-US"/>
        </a:p>
      </dgm:t>
    </dgm:pt>
    <dgm:pt modelId="{3C7C1F1D-26E2-4213-9007-08E01C31345E}">
      <dgm:prSet/>
      <dgm:spPr/>
      <dgm:t>
        <a:bodyPr/>
        <a:lstStyle/>
        <a:p>
          <a:r>
            <a:rPr lang="en-US"/>
            <a:t>ROCE of approximately </a:t>
          </a:r>
          <a:r>
            <a:rPr lang="en-US" b="1"/>
            <a:t>41%</a:t>
          </a:r>
          <a:r>
            <a:rPr lang="en-US"/>
            <a:t> indicates strong capital efficiency. </a:t>
          </a:r>
        </a:p>
      </dgm:t>
    </dgm:pt>
    <dgm:pt modelId="{218DBEA7-5962-4F93-8C15-8E17FC8E4856}" type="parTrans" cxnId="{40708CAD-F88A-4F18-9C73-F67C5AD90A8E}">
      <dgm:prSet/>
      <dgm:spPr/>
      <dgm:t>
        <a:bodyPr/>
        <a:lstStyle/>
        <a:p>
          <a:endParaRPr lang="en-US"/>
        </a:p>
      </dgm:t>
    </dgm:pt>
    <dgm:pt modelId="{E7B85CAB-3EC8-44ED-BDF7-EC5611B1C40F}" type="sibTrans" cxnId="{40708CAD-F88A-4F18-9C73-F67C5AD90A8E}">
      <dgm:prSet/>
      <dgm:spPr/>
      <dgm:t>
        <a:bodyPr/>
        <a:lstStyle/>
        <a:p>
          <a:endParaRPr lang="en-US"/>
        </a:p>
      </dgm:t>
    </dgm:pt>
    <dgm:pt modelId="{530103E4-D218-48B9-8B58-F1065CDAC9B8}">
      <dgm:prSet/>
      <dgm:spPr/>
      <dgm:t>
        <a:bodyPr/>
        <a:lstStyle/>
        <a:p>
          <a:r>
            <a:rPr lang="en-US" b="1"/>
            <a:t>Efficiency</a:t>
          </a:r>
          <a:endParaRPr lang="en-US"/>
        </a:p>
      </dgm:t>
    </dgm:pt>
    <dgm:pt modelId="{3A76FA30-A73F-47F1-A7AB-3927A7AACB66}" type="parTrans" cxnId="{D639EF14-EC55-4684-AC0B-84CE81AF98E7}">
      <dgm:prSet/>
      <dgm:spPr/>
      <dgm:t>
        <a:bodyPr/>
        <a:lstStyle/>
        <a:p>
          <a:endParaRPr lang="en-US"/>
        </a:p>
      </dgm:t>
    </dgm:pt>
    <dgm:pt modelId="{E5C6590E-2736-43B7-8F8F-07CB02C08597}" type="sibTrans" cxnId="{D639EF14-EC55-4684-AC0B-84CE81AF98E7}">
      <dgm:prSet/>
      <dgm:spPr/>
      <dgm:t>
        <a:bodyPr/>
        <a:lstStyle/>
        <a:p>
          <a:endParaRPr lang="en-US"/>
        </a:p>
      </dgm:t>
    </dgm:pt>
    <dgm:pt modelId="{27CB86D1-CAA7-4075-9EC8-9087D21C0975}">
      <dgm:prSet/>
      <dgm:spPr/>
      <dgm:t>
        <a:bodyPr/>
        <a:lstStyle/>
        <a:p>
          <a:r>
            <a:rPr lang="en-US"/>
            <a:t>Efficient utilisation of assets and working capital supports profitability.</a:t>
          </a:r>
        </a:p>
      </dgm:t>
    </dgm:pt>
    <dgm:pt modelId="{5C818ABA-F9BC-40D6-ACB6-9699D780E1DC}" type="parTrans" cxnId="{5B30F4A0-3277-46EA-BBB9-2023E5834259}">
      <dgm:prSet/>
      <dgm:spPr/>
      <dgm:t>
        <a:bodyPr/>
        <a:lstStyle/>
        <a:p>
          <a:endParaRPr lang="en-US"/>
        </a:p>
      </dgm:t>
    </dgm:pt>
    <dgm:pt modelId="{315923C8-F7CA-4352-B6A3-720FC3E6B60B}" type="sibTrans" cxnId="{5B30F4A0-3277-46EA-BBB9-2023E5834259}">
      <dgm:prSet/>
      <dgm:spPr/>
      <dgm:t>
        <a:bodyPr/>
        <a:lstStyle/>
        <a:p>
          <a:endParaRPr lang="en-US"/>
        </a:p>
      </dgm:t>
    </dgm:pt>
    <dgm:pt modelId="{E0640205-F89C-4CF3-A320-558D4D681792}" type="pres">
      <dgm:prSet presAssocID="{E13D3544-DB0A-4A7B-9F06-B2824B5DE296}" presName="vert0" presStyleCnt="0">
        <dgm:presLayoutVars>
          <dgm:dir/>
          <dgm:animOne val="branch"/>
          <dgm:animLvl val="lvl"/>
        </dgm:presLayoutVars>
      </dgm:prSet>
      <dgm:spPr/>
    </dgm:pt>
    <dgm:pt modelId="{9FFA96A4-0287-4C82-8455-99AB68C654B2}" type="pres">
      <dgm:prSet presAssocID="{DF967090-7757-4F82-BECD-062413D3CB27}" presName="thickLine" presStyleLbl="alignNode1" presStyleIdx="0" presStyleCnt="9"/>
      <dgm:spPr/>
    </dgm:pt>
    <dgm:pt modelId="{AACB83BA-BE6F-4DE9-B814-51C35009ED30}" type="pres">
      <dgm:prSet presAssocID="{DF967090-7757-4F82-BECD-062413D3CB27}" presName="horz1" presStyleCnt="0"/>
      <dgm:spPr/>
    </dgm:pt>
    <dgm:pt modelId="{FA936789-75E7-45BE-B045-97012DF58BFB}" type="pres">
      <dgm:prSet presAssocID="{DF967090-7757-4F82-BECD-062413D3CB27}" presName="tx1" presStyleLbl="revTx" presStyleIdx="0" presStyleCnt="9"/>
      <dgm:spPr/>
    </dgm:pt>
    <dgm:pt modelId="{ECC39AB0-0584-4A68-AC2D-E1BED1F69AE2}" type="pres">
      <dgm:prSet presAssocID="{DF967090-7757-4F82-BECD-062413D3CB27}" presName="vert1" presStyleCnt="0"/>
      <dgm:spPr/>
    </dgm:pt>
    <dgm:pt modelId="{E8B352EF-2684-4577-9BD1-5A0CFD3D6C80}" type="pres">
      <dgm:prSet presAssocID="{1F3DCA1D-844D-434D-A94A-AF3A033F6856}" presName="thickLine" presStyleLbl="alignNode1" presStyleIdx="1" presStyleCnt="9"/>
      <dgm:spPr/>
    </dgm:pt>
    <dgm:pt modelId="{AE227B3D-B3CD-4FFF-B197-08DC8D28BB04}" type="pres">
      <dgm:prSet presAssocID="{1F3DCA1D-844D-434D-A94A-AF3A033F6856}" presName="horz1" presStyleCnt="0"/>
      <dgm:spPr/>
    </dgm:pt>
    <dgm:pt modelId="{6B63F864-B464-4A6A-B90E-0F0C0B67A0C5}" type="pres">
      <dgm:prSet presAssocID="{1F3DCA1D-844D-434D-A94A-AF3A033F6856}" presName="tx1" presStyleLbl="revTx" presStyleIdx="1" presStyleCnt="9"/>
      <dgm:spPr/>
    </dgm:pt>
    <dgm:pt modelId="{844AA045-5C14-4B7E-90F6-9CC2F2AEFA08}" type="pres">
      <dgm:prSet presAssocID="{1F3DCA1D-844D-434D-A94A-AF3A033F6856}" presName="vert1" presStyleCnt="0"/>
      <dgm:spPr/>
    </dgm:pt>
    <dgm:pt modelId="{B574E48F-D20B-4D78-9F2C-BF0FE5E14111}" type="pres">
      <dgm:prSet presAssocID="{3F9BF721-AFB6-4767-9C96-0E00F961431F}" presName="thickLine" presStyleLbl="alignNode1" presStyleIdx="2" presStyleCnt="9"/>
      <dgm:spPr/>
    </dgm:pt>
    <dgm:pt modelId="{EC52DC56-DA02-4F61-A3F0-9791212F6FD3}" type="pres">
      <dgm:prSet presAssocID="{3F9BF721-AFB6-4767-9C96-0E00F961431F}" presName="horz1" presStyleCnt="0"/>
      <dgm:spPr/>
    </dgm:pt>
    <dgm:pt modelId="{647220B4-E185-44A4-9C88-9A1B089B9915}" type="pres">
      <dgm:prSet presAssocID="{3F9BF721-AFB6-4767-9C96-0E00F961431F}" presName="tx1" presStyleLbl="revTx" presStyleIdx="2" presStyleCnt="9"/>
      <dgm:spPr/>
    </dgm:pt>
    <dgm:pt modelId="{E6C064E2-D0EE-4ADF-AEAF-523DC6CDB4CB}" type="pres">
      <dgm:prSet presAssocID="{3F9BF721-AFB6-4767-9C96-0E00F961431F}" presName="vert1" presStyleCnt="0"/>
      <dgm:spPr/>
    </dgm:pt>
    <dgm:pt modelId="{549AEFA9-607D-4D66-B99E-160FB6BF159E}" type="pres">
      <dgm:prSet presAssocID="{7837D859-6F6B-4472-93A1-AEBD5E3E1311}" presName="thickLine" presStyleLbl="alignNode1" presStyleIdx="3" presStyleCnt="9"/>
      <dgm:spPr/>
    </dgm:pt>
    <dgm:pt modelId="{B0F13504-3C36-4F3D-A94E-A7CF2501F26E}" type="pres">
      <dgm:prSet presAssocID="{7837D859-6F6B-4472-93A1-AEBD5E3E1311}" presName="horz1" presStyleCnt="0"/>
      <dgm:spPr/>
    </dgm:pt>
    <dgm:pt modelId="{9E5FF15B-16C1-4F7A-BCBF-6ABC66EB7546}" type="pres">
      <dgm:prSet presAssocID="{7837D859-6F6B-4472-93A1-AEBD5E3E1311}" presName="tx1" presStyleLbl="revTx" presStyleIdx="3" presStyleCnt="9"/>
      <dgm:spPr/>
    </dgm:pt>
    <dgm:pt modelId="{01FF66A9-8DC8-4389-8027-6D1BA03A1AD8}" type="pres">
      <dgm:prSet presAssocID="{7837D859-6F6B-4472-93A1-AEBD5E3E1311}" presName="vert1" presStyleCnt="0"/>
      <dgm:spPr/>
    </dgm:pt>
    <dgm:pt modelId="{35E3CF6E-F3D9-42FB-ACE3-E4A9AF6E1C3F}" type="pres">
      <dgm:prSet presAssocID="{8C1AA129-5821-44BA-B79A-9A48E64EBD41}" presName="thickLine" presStyleLbl="alignNode1" presStyleIdx="4" presStyleCnt="9"/>
      <dgm:spPr/>
    </dgm:pt>
    <dgm:pt modelId="{CC63B2EC-ACB9-4D87-B875-19F866EB499C}" type="pres">
      <dgm:prSet presAssocID="{8C1AA129-5821-44BA-B79A-9A48E64EBD41}" presName="horz1" presStyleCnt="0"/>
      <dgm:spPr/>
    </dgm:pt>
    <dgm:pt modelId="{9C650F2C-B595-41DA-A0AE-6566FD5AB02D}" type="pres">
      <dgm:prSet presAssocID="{8C1AA129-5821-44BA-B79A-9A48E64EBD41}" presName="tx1" presStyleLbl="revTx" presStyleIdx="4" presStyleCnt="9"/>
      <dgm:spPr/>
    </dgm:pt>
    <dgm:pt modelId="{07B4399E-3499-4CA6-A3A5-4CCC01CB8B30}" type="pres">
      <dgm:prSet presAssocID="{8C1AA129-5821-44BA-B79A-9A48E64EBD41}" presName="vert1" presStyleCnt="0"/>
      <dgm:spPr/>
    </dgm:pt>
    <dgm:pt modelId="{46A705BA-A38F-4208-9246-CEAC3B9202CE}" type="pres">
      <dgm:prSet presAssocID="{B4525A80-34D4-4BE9-8AC6-5BA8A1061380}" presName="thickLine" presStyleLbl="alignNode1" presStyleIdx="5" presStyleCnt="9"/>
      <dgm:spPr/>
    </dgm:pt>
    <dgm:pt modelId="{14D91FBD-DEB4-4AA9-A39E-610D578BCE36}" type="pres">
      <dgm:prSet presAssocID="{B4525A80-34D4-4BE9-8AC6-5BA8A1061380}" presName="horz1" presStyleCnt="0"/>
      <dgm:spPr/>
    </dgm:pt>
    <dgm:pt modelId="{62EE2F78-D315-4447-9E37-902803DCB8A7}" type="pres">
      <dgm:prSet presAssocID="{B4525A80-34D4-4BE9-8AC6-5BA8A1061380}" presName="tx1" presStyleLbl="revTx" presStyleIdx="5" presStyleCnt="9"/>
      <dgm:spPr/>
    </dgm:pt>
    <dgm:pt modelId="{F8BA9BB8-CD51-4084-8542-434D71B5F22B}" type="pres">
      <dgm:prSet presAssocID="{B4525A80-34D4-4BE9-8AC6-5BA8A1061380}" presName="vert1" presStyleCnt="0"/>
      <dgm:spPr/>
    </dgm:pt>
    <dgm:pt modelId="{839C82C5-2415-4F3F-8F21-174F4DCB0789}" type="pres">
      <dgm:prSet presAssocID="{3C7C1F1D-26E2-4213-9007-08E01C31345E}" presName="thickLine" presStyleLbl="alignNode1" presStyleIdx="6" presStyleCnt="9"/>
      <dgm:spPr/>
    </dgm:pt>
    <dgm:pt modelId="{DC82DD9B-0519-45A8-8E79-4F0876D5F5F1}" type="pres">
      <dgm:prSet presAssocID="{3C7C1F1D-26E2-4213-9007-08E01C31345E}" presName="horz1" presStyleCnt="0"/>
      <dgm:spPr/>
    </dgm:pt>
    <dgm:pt modelId="{25DE2C2C-8923-465D-BF96-720A98185FB2}" type="pres">
      <dgm:prSet presAssocID="{3C7C1F1D-26E2-4213-9007-08E01C31345E}" presName="tx1" presStyleLbl="revTx" presStyleIdx="6" presStyleCnt="9"/>
      <dgm:spPr/>
    </dgm:pt>
    <dgm:pt modelId="{3DEB3E8B-B9DD-4FD3-B553-171EF30059CA}" type="pres">
      <dgm:prSet presAssocID="{3C7C1F1D-26E2-4213-9007-08E01C31345E}" presName="vert1" presStyleCnt="0"/>
      <dgm:spPr/>
    </dgm:pt>
    <dgm:pt modelId="{CD5E5DFB-B25D-4819-B933-A1E3DE9D2F3D}" type="pres">
      <dgm:prSet presAssocID="{530103E4-D218-48B9-8B58-F1065CDAC9B8}" presName="thickLine" presStyleLbl="alignNode1" presStyleIdx="7" presStyleCnt="9"/>
      <dgm:spPr/>
    </dgm:pt>
    <dgm:pt modelId="{1F9F9BCB-3F44-4243-BA5C-F3D5D148B4FB}" type="pres">
      <dgm:prSet presAssocID="{530103E4-D218-48B9-8B58-F1065CDAC9B8}" presName="horz1" presStyleCnt="0"/>
      <dgm:spPr/>
    </dgm:pt>
    <dgm:pt modelId="{80FF2784-810C-4877-AA22-C834C49EA33B}" type="pres">
      <dgm:prSet presAssocID="{530103E4-D218-48B9-8B58-F1065CDAC9B8}" presName="tx1" presStyleLbl="revTx" presStyleIdx="7" presStyleCnt="9"/>
      <dgm:spPr/>
    </dgm:pt>
    <dgm:pt modelId="{C9BF0405-72ED-4235-87D4-144910561030}" type="pres">
      <dgm:prSet presAssocID="{530103E4-D218-48B9-8B58-F1065CDAC9B8}" presName="vert1" presStyleCnt="0"/>
      <dgm:spPr/>
    </dgm:pt>
    <dgm:pt modelId="{F23AC087-2319-4A14-AB62-949AAB5A90DE}" type="pres">
      <dgm:prSet presAssocID="{27CB86D1-CAA7-4075-9EC8-9087D21C0975}" presName="thickLine" presStyleLbl="alignNode1" presStyleIdx="8" presStyleCnt="9"/>
      <dgm:spPr/>
    </dgm:pt>
    <dgm:pt modelId="{2FD1504E-669E-41D7-B129-2956472513ED}" type="pres">
      <dgm:prSet presAssocID="{27CB86D1-CAA7-4075-9EC8-9087D21C0975}" presName="horz1" presStyleCnt="0"/>
      <dgm:spPr/>
    </dgm:pt>
    <dgm:pt modelId="{242644CB-A2E4-4D02-ABC7-89793CCDAFA8}" type="pres">
      <dgm:prSet presAssocID="{27CB86D1-CAA7-4075-9EC8-9087D21C0975}" presName="tx1" presStyleLbl="revTx" presStyleIdx="8" presStyleCnt="9"/>
      <dgm:spPr/>
    </dgm:pt>
    <dgm:pt modelId="{F03BCDBC-EBDB-4B70-B9A2-736935C12CF2}" type="pres">
      <dgm:prSet presAssocID="{27CB86D1-CAA7-4075-9EC8-9087D21C0975}" presName="vert1" presStyleCnt="0"/>
      <dgm:spPr/>
    </dgm:pt>
  </dgm:ptLst>
  <dgm:cxnLst>
    <dgm:cxn modelId="{3031F401-F6E1-47F8-BB67-877FEE7A4CB1}" srcId="{E13D3544-DB0A-4A7B-9F06-B2824B5DE296}" destId="{8C1AA129-5821-44BA-B79A-9A48E64EBD41}" srcOrd="4" destOrd="0" parTransId="{9F2F6548-6DA1-4B82-A899-B6D8D63C8476}" sibTransId="{D7713F9D-E635-486A-AD46-0E512B0D1221}"/>
    <dgm:cxn modelId="{D639EF14-EC55-4684-AC0B-84CE81AF98E7}" srcId="{E13D3544-DB0A-4A7B-9F06-B2824B5DE296}" destId="{530103E4-D218-48B9-8B58-F1065CDAC9B8}" srcOrd="7" destOrd="0" parTransId="{3A76FA30-A73F-47F1-A7AB-3927A7AACB66}" sibTransId="{E5C6590E-2736-43B7-8F8F-07CB02C08597}"/>
    <dgm:cxn modelId="{C9A84F25-5D7B-492F-8422-9335E0599CD3}" type="presOf" srcId="{7837D859-6F6B-4472-93A1-AEBD5E3E1311}" destId="{9E5FF15B-16C1-4F7A-BCBF-6ABC66EB7546}" srcOrd="0" destOrd="0" presId="urn:microsoft.com/office/officeart/2008/layout/LinedList"/>
    <dgm:cxn modelId="{FB7AB528-D604-4671-B25F-9564FA28C977}" srcId="{E13D3544-DB0A-4A7B-9F06-B2824B5DE296}" destId="{DF967090-7757-4F82-BECD-062413D3CB27}" srcOrd="0" destOrd="0" parTransId="{498A06D0-651E-42BB-8B5F-6C2F829E6C6C}" sibTransId="{FE29B3E7-60ED-46C8-A860-B3A6E46B8C58}"/>
    <dgm:cxn modelId="{23343C34-39FD-4F57-81AF-99344180D714}" type="presOf" srcId="{3C7C1F1D-26E2-4213-9007-08E01C31345E}" destId="{25DE2C2C-8923-465D-BF96-720A98185FB2}" srcOrd="0" destOrd="0" presId="urn:microsoft.com/office/officeart/2008/layout/LinedList"/>
    <dgm:cxn modelId="{19463D34-028E-409A-9ECF-F810054EC472}" srcId="{E13D3544-DB0A-4A7B-9F06-B2824B5DE296}" destId="{7837D859-6F6B-4472-93A1-AEBD5E3E1311}" srcOrd="3" destOrd="0" parTransId="{1315D0A7-227C-40B5-8F46-CC5CFBBB7D96}" sibTransId="{23760F1B-DD5A-4898-9D07-4ADCF19D3D03}"/>
    <dgm:cxn modelId="{6C332464-3D65-4952-8DEF-4A70C9200786}" srcId="{E13D3544-DB0A-4A7B-9F06-B2824B5DE296}" destId="{B4525A80-34D4-4BE9-8AC6-5BA8A1061380}" srcOrd="5" destOrd="0" parTransId="{8D1ED374-44B5-49BB-B31C-BD98D629F3AF}" sibTransId="{F22C3263-76C3-4BF4-84CA-7C0D92A60C92}"/>
    <dgm:cxn modelId="{995BDB4A-11F3-4EF5-B9B2-CB6A688692D2}" type="presOf" srcId="{B4525A80-34D4-4BE9-8AC6-5BA8A1061380}" destId="{62EE2F78-D315-4447-9E37-902803DCB8A7}" srcOrd="0" destOrd="0" presId="urn:microsoft.com/office/officeart/2008/layout/LinedList"/>
    <dgm:cxn modelId="{4526769B-3084-4822-B854-C7ACCBCD382F}" type="presOf" srcId="{1F3DCA1D-844D-434D-A94A-AF3A033F6856}" destId="{6B63F864-B464-4A6A-B90E-0F0C0B67A0C5}" srcOrd="0" destOrd="0" presId="urn:microsoft.com/office/officeart/2008/layout/LinedList"/>
    <dgm:cxn modelId="{D0351FA0-A15A-42B7-AD04-C08017F0779F}" type="presOf" srcId="{E13D3544-DB0A-4A7B-9F06-B2824B5DE296}" destId="{E0640205-F89C-4CF3-A320-558D4D681792}" srcOrd="0" destOrd="0" presId="urn:microsoft.com/office/officeart/2008/layout/LinedList"/>
    <dgm:cxn modelId="{5B30F4A0-3277-46EA-BBB9-2023E5834259}" srcId="{E13D3544-DB0A-4A7B-9F06-B2824B5DE296}" destId="{27CB86D1-CAA7-4075-9EC8-9087D21C0975}" srcOrd="8" destOrd="0" parTransId="{5C818ABA-F9BC-40D6-ACB6-9699D780E1DC}" sibTransId="{315923C8-F7CA-4352-B6A3-720FC3E6B60B}"/>
    <dgm:cxn modelId="{E8F10EAA-3C59-446A-BA67-A024A2D8F367}" type="presOf" srcId="{3F9BF721-AFB6-4767-9C96-0E00F961431F}" destId="{647220B4-E185-44A4-9C88-9A1B089B9915}" srcOrd="0" destOrd="0" presId="urn:microsoft.com/office/officeart/2008/layout/LinedList"/>
    <dgm:cxn modelId="{40708CAD-F88A-4F18-9C73-F67C5AD90A8E}" srcId="{E13D3544-DB0A-4A7B-9F06-B2824B5DE296}" destId="{3C7C1F1D-26E2-4213-9007-08E01C31345E}" srcOrd="6" destOrd="0" parTransId="{218DBEA7-5962-4F93-8C15-8E17FC8E4856}" sibTransId="{E7B85CAB-3EC8-44ED-BDF7-EC5611B1C40F}"/>
    <dgm:cxn modelId="{FB9217B3-5AAF-48DA-A201-F233A0E85909}" type="presOf" srcId="{530103E4-D218-48B9-8B58-F1065CDAC9B8}" destId="{80FF2784-810C-4877-AA22-C834C49EA33B}" srcOrd="0" destOrd="0" presId="urn:microsoft.com/office/officeart/2008/layout/LinedList"/>
    <dgm:cxn modelId="{15C0CED7-CF72-4FFF-82AA-27F0B787664A}" srcId="{E13D3544-DB0A-4A7B-9F06-B2824B5DE296}" destId="{3F9BF721-AFB6-4767-9C96-0E00F961431F}" srcOrd="2" destOrd="0" parTransId="{14E3FE4E-00D1-46D2-8173-0486265A58D7}" sibTransId="{595D8F5E-98A7-45EA-9154-EA1F32DF96B8}"/>
    <dgm:cxn modelId="{549D83DF-0868-4E00-8223-BE109848397A}" type="presOf" srcId="{27CB86D1-CAA7-4075-9EC8-9087D21C0975}" destId="{242644CB-A2E4-4D02-ABC7-89793CCDAFA8}" srcOrd="0" destOrd="0" presId="urn:microsoft.com/office/officeart/2008/layout/LinedList"/>
    <dgm:cxn modelId="{8AA2CDDF-2004-4C33-9C16-A8D52BD69553}" type="presOf" srcId="{DF967090-7757-4F82-BECD-062413D3CB27}" destId="{FA936789-75E7-45BE-B045-97012DF58BFB}" srcOrd="0" destOrd="0" presId="urn:microsoft.com/office/officeart/2008/layout/LinedList"/>
    <dgm:cxn modelId="{756F02E6-2598-4271-BDFD-1BC4EEFB409F}" type="presOf" srcId="{8C1AA129-5821-44BA-B79A-9A48E64EBD41}" destId="{9C650F2C-B595-41DA-A0AE-6566FD5AB02D}" srcOrd="0" destOrd="0" presId="urn:microsoft.com/office/officeart/2008/layout/LinedList"/>
    <dgm:cxn modelId="{7CBF6CE8-BD12-4BFB-9924-32F1B098002F}" srcId="{E13D3544-DB0A-4A7B-9F06-B2824B5DE296}" destId="{1F3DCA1D-844D-434D-A94A-AF3A033F6856}" srcOrd="1" destOrd="0" parTransId="{7F210DF2-EA5F-4674-8134-2EEEE3929E12}" sibTransId="{44FBF051-2488-44C9-95DF-744071414BDD}"/>
    <dgm:cxn modelId="{850952AD-2860-49C4-811B-6552B691C655}" type="presParOf" srcId="{E0640205-F89C-4CF3-A320-558D4D681792}" destId="{9FFA96A4-0287-4C82-8455-99AB68C654B2}" srcOrd="0" destOrd="0" presId="urn:microsoft.com/office/officeart/2008/layout/LinedList"/>
    <dgm:cxn modelId="{038CAA54-E472-453D-85B0-2418D5829B72}" type="presParOf" srcId="{E0640205-F89C-4CF3-A320-558D4D681792}" destId="{AACB83BA-BE6F-4DE9-B814-51C35009ED30}" srcOrd="1" destOrd="0" presId="urn:microsoft.com/office/officeart/2008/layout/LinedList"/>
    <dgm:cxn modelId="{E09F8242-DE0A-4ACC-B722-8D2E34FD8782}" type="presParOf" srcId="{AACB83BA-BE6F-4DE9-B814-51C35009ED30}" destId="{FA936789-75E7-45BE-B045-97012DF58BFB}" srcOrd="0" destOrd="0" presId="urn:microsoft.com/office/officeart/2008/layout/LinedList"/>
    <dgm:cxn modelId="{5876C8BD-5EA5-4C66-B97C-B8CE06A7DEC5}" type="presParOf" srcId="{AACB83BA-BE6F-4DE9-B814-51C35009ED30}" destId="{ECC39AB0-0584-4A68-AC2D-E1BED1F69AE2}" srcOrd="1" destOrd="0" presId="urn:microsoft.com/office/officeart/2008/layout/LinedList"/>
    <dgm:cxn modelId="{6402415A-DAC1-491F-BC76-0BF7ADCEAB46}" type="presParOf" srcId="{E0640205-F89C-4CF3-A320-558D4D681792}" destId="{E8B352EF-2684-4577-9BD1-5A0CFD3D6C80}" srcOrd="2" destOrd="0" presId="urn:microsoft.com/office/officeart/2008/layout/LinedList"/>
    <dgm:cxn modelId="{63DDDFA1-6EA5-4748-9D0D-F99A22108309}" type="presParOf" srcId="{E0640205-F89C-4CF3-A320-558D4D681792}" destId="{AE227B3D-B3CD-4FFF-B197-08DC8D28BB04}" srcOrd="3" destOrd="0" presId="urn:microsoft.com/office/officeart/2008/layout/LinedList"/>
    <dgm:cxn modelId="{6901D0BD-24D6-43BB-BC50-F8DBF8C5526B}" type="presParOf" srcId="{AE227B3D-B3CD-4FFF-B197-08DC8D28BB04}" destId="{6B63F864-B464-4A6A-B90E-0F0C0B67A0C5}" srcOrd="0" destOrd="0" presId="urn:microsoft.com/office/officeart/2008/layout/LinedList"/>
    <dgm:cxn modelId="{F209D899-C1AA-45D3-9603-8B9AE36EEE19}" type="presParOf" srcId="{AE227B3D-B3CD-4FFF-B197-08DC8D28BB04}" destId="{844AA045-5C14-4B7E-90F6-9CC2F2AEFA08}" srcOrd="1" destOrd="0" presId="urn:microsoft.com/office/officeart/2008/layout/LinedList"/>
    <dgm:cxn modelId="{104BB813-2FE5-44BE-9E33-F0BD852ABA48}" type="presParOf" srcId="{E0640205-F89C-4CF3-A320-558D4D681792}" destId="{B574E48F-D20B-4D78-9F2C-BF0FE5E14111}" srcOrd="4" destOrd="0" presId="urn:microsoft.com/office/officeart/2008/layout/LinedList"/>
    <dgm:cxn modelId="{B19772CF-C325-4991-AEB6-A53B80F71A01}" type="presParOf" srcId="{E0640205-F89C-4CF3-A320-558D4D681792}" destId="{EC52DC56-DA02-4F61-A3F0-9791212F6FD3}" srcOrd="5" destOrd="0" presId="urn:microsoft.com/office/officeart/2008/layout/LinedList"/>
    <dgm:cxn modelId="{AE2C5701-0409-40A6-A3AA-39576032D4EB}" type="presParOf" srcId="{EC52DC56-DA02-4F61-A3F0-9791212F6FD3}" destId="{647220B4-E185-44A4-9C88-9A1B089B9915}" srcOrd="0" destOrd="0" presId="urn:microsoft.com/office/officeart/2008/layout/LinedList"/>
    <dgm:cxn modelId="{D1F77054-DE3D-4BCD-AE11-94D51F7F731F}" type="presParOf" srcId="{EC52DC56-DA02-4F61-A3F0-9791212F6FD3}" destId="{E6C064E2-D0EE-4ADF-AEAF-523DC6CDB4CB}" srcOrd="1" destOrd="0" presId="urn:microsoft.com/office/officeart/2008/layout/LinedList"/>
    <dgm:cxn modelId="{6A9A1CC6-31EA-461F-80E5-FC2AB91F1B64}" type="presParOf" srcId="{E0640205-F89C-4CF3-A320-558D4D681792}" destId="{549AEFA9-607D-4D66-B99E-160FB6BF159E}" srcOrd="6" destOrd="0" presId="urn:microsoft.com/office/officeart/2008/layout/LinedList"/>
    <dgm:cxn modelId="{88B59C5E-6670-48E7-A4A2-CF4E5B82D923}" type="presParOf" srcId="{E0640205-F89C-4CF3-A320-558D4D681792}" destId="{B0F13504-3C36-4F3D-A94E-A7CF2501F26E}" srcOrd="7" destOrd="0" presId="urn:microsoft.com/office/officeart/2008/layout/LinedList"/>
    <dgm:cxn modelId="{5BB58960-DC1D-44F9-BBA4-2FDD2B03FDDF}" type="presParOf" srcId="{B0F13504-3C36-4F3D-A94E-A7CF2501F26E}" destId="{9E5FF15B-16C1-4F7A-BCBF-6ABC66EB7546}" srcOrd="0" destOrd="0" presId="urn:microsoft.com/office/officeart/2008/layout/LinedList"/>
    <dgm:cxn modelId="{41E8DF31-0BE0-4625-8FCD-C2916FED280D}" type="presParOf" srcId="{B0F13504-3C36-4F3D-A94E-A7CF2501F26E}" destId="{01FF66A9-8DC8-4389-8027-6D1BA03A1AD8}" srcOrd="1" destOrd="0" presId="urn:microsoft.com/office/officeart/2008/layout/LinedList"/>
    <dgm:cxn modelId="{14F87BCA-316B-4845-87CE-5EE93B37199D}" type="presParOf" srcId="{E0640205-F89C-4CF3-A320-558D4D681792}" destId="{35E3CF6E-F3D9-42FB-ACE3-E4A9AF6E1C3F}" srcOrd="8" destOrd="0" presId="urn:microsoft.com/office/officeart/2008/layout/LinedList"/>
    <dgm:cxn modelId="{AD1F5AFE-D564-4DFC-BEFE-271DA1738CD9}" type="presParOf" srcId="{E0640205-F89C-4CF3-A320-558D4D681792}" destId="{CC63B2EC-ACB9-4D87-B875-19F866EB499C}" srcOrd="9" destOrd="0" presId="urn:microsoft.com/office/officeart/2008/layout/LinedList"/>
    <dgm:cxn modelId="{A514EEAC-6B8E-4811-AD2E-DD843FB23B0F}" type="presParOf" srcId="{CC63B2EC-ACB9-4D87-B875-19F866EB499C}" destId="{9C650F2C-B595-41DA-A0AE-6566FD5AB02D}" srcOrd="0" destOrd="0" presId="urn:microsoft.com/office/officeart/2008/layout/LinedList"/>
    <dgm:cxn modelId="{569C8E9D-3FA6-45FE-9759-77C48E14F7B1}" type="presParOf" srcId="{CC63B2EC-ACB9-4D87-B875-19F866EB499C}" destId="{07B4399E-3499-4CA6-A3A5-4CCC01CB8B30}" srcOrd="1" destOrd="0" presId="urn:microsoft.com/office/officeart/2008/layout/LinedList"/>
    <dgm:cxn modelId="{47A328E5-F6D6-41FA-A846-7A205EFBE35C}" type="presParOf" srcId="{E0640205-F89C-4CF3-A320-558D4D681792}" destId="{46A705BA-A38F-4208-9246-CEAC3B9202CE}" srcOrd="10" destOrd="0" presId="urn:microsoft.com/office/officeart/2008/layout/LinedList"/>
    <dgm:cxn modelId="{3001D3F1-ED57-4827-88EA-45D314191EE1}" type="presParOf" srcId="{E0640205-F89C-4CF3-A320-558D4D681792}" destId="{14D91FBD-DEB4-4AA9-A39E-610D578BCE36}" srcOrd="11" destOrd="0" presId="urn:microsoft.com/office/officeart/2008/layout/LinedList"/>
    <dgm:cxn modelId="{806B1959-EE90-4917-BE73-F201C8D282FD}" type="presParOf" srcId="{14D91FBD-DEB4-4AA9-A39E-610D578BCE36}" destId="{62EE2F78-D315-4447-9E37-902803DCB8A7}" srcOrd="0" destOrd="0" presId="urn:microsoft.com/office/officeart/2008/layout/LinedList"/>
    <dgm:cxn modelId="{B18FADA4-75A5-45CC-A510-B5BE78AD676F}" type="presParOf" srcId="{14D91FBD-DEB4-4AA9-A39E-610D578BCE36}" destId="{F8BA9BB8-CD51-4084-8542-434D71B5F22B}" srcOrd="1" destOrd="0" presId="urn:microsoft.com/office/officeart/2008/layout/LinedList"/>
    <dgm:cxn modelId="{35BFCA87-F06E-4FAB-A5C8-102CE71580F7}" type="presParOf" srcId="{E0640205-F89C-4CF3-A320-558D4D681792}" destId="{839C82C5-2415-4F3F-8F21-174F4DCB0789}" srcOrd="12" destOrd="0" presId="urn:microsoft.com/office/officeart/2008/layout/LinedList"/>
    <dgm:cxn modelId="{F8F906C0-D30B-430D-ABEE-77E5602539EE}" type="presParOf" srcId="{E0640205-F89C-4CF3-A320-558D4D681792}" destId="{DC82DD9B-0519-45A8-8E79-4F0876D5F5F1}" srcOrd="13" destOrd="0" presId="urn:microsoft.com/office/officeart/2008/layout/LinedList"/>
    <dgm:cxn modelId="{018813AB-1DAC-42CD-8399-1B25F2D38D55}" type="presParOf" srcId="{DC82DD9B-0519-45A8-8E79-4F0876D5F5F1}" destId="{25DE2C2C-8923-465D-BF96-720A98185FB2}" srcOrd="0" destOrd="0" presId="urn:microsoft.com/office/officeart/2008/layout/LinedList"/>
    <dgm:cxn modelId="{E3081DC7-A1A2-4E61-B365-CAE3ADD6035A}" type="presParOf" srcId="{DC82DD9B-0519-45A8-8E79-4F0876D5F5F1}" destId="{3DEB3E8B-B9DD-4FD3-B553-171EF30059CA}" srcOrd="1" destOrd="0" presId="urn:microsoft.com/office/officeart/2008/layout/LinedList"/>
    <dgm:cxn modelId="{E0387564-E8BF-454F-A309-2636DAD8EBE8}" type="presParOf" srcId="{E0640205-F89C-4CF3-A320-558D4D681792}" destId="{CD5E5DFB-B25D-4819-B933-A1E3DE9D2F3D}" srcOrd="14" destOrd="0" presId="urn:microsoft.com/office/officeart/2008/layout/LinedList"/>
    <dgm:cxn modelId="{0992F6E5-5687-4575-9BEB-823763C2207A}" type="presParOf" srcId="{E0640205-F89C-4CF3-A320-558D4D681792}" destId="{1F9F9BCB-3F44-4243-BA5C-F3D5D148B4FB}" srcOrd="15" destOrd="0" presId="urn:microsoft.com/office/officeart/2008/layout/LinedList"/>
    <dgm:cxn modelId="{1ADF5AB4-BDEC-4F13-9EE1-B20A6291B20C}" type="presParOf" srcId="{1F9F9BCB-3F44-4243-BA5C-F3D5D148B4FB}" destId="{80FF2784-810C-4877-AA22-C834C49EA33B}" srcOrd="0" destOrd="0" presId="urn:microsoft.com/office/officeart/2008/layout/LinedList"/>
    <dgm:cxn modelId="{AD50B2B3-47DE-4117-83C2-87A52A6BC169}" type="presParOf" srcId="{1F9F9BCB-3F44-4243-BA5C-F3D5D148B4FB}" destId="{C9BF0405-72ED-4235-87D4-144910561030}" srcOrd="1" destOrd="0" presId="urn:microsoft.com/office/officeart/2008/layout/LinedList"/>
    <dgm:cxn modelId="{6C656660-C703-40B2-A882-6F2DE139AA8E}" type="presParOf" srcId="{E0640205-F89C-4CF3-A320-558D4D681792}" destId="{F23AC087-2319-4A14-AB62-949AAB5A90DE}" srcOrd="16" destOrd="0" presId="urn:microsoft.com/office/officeart/2008/layout/LinedList"/>
    <dgm:cxn modelId="{14B6CFBD-D4CC-4791-A013-454B5282A309}" type="presParOf" srcId="{E0640205-F89C-4CF3-A320-558D4D681792}" destId="{2FD1504E-669E-41D7-B129-2956472513ED}" srcOrd="17" destOrd="0" presId="urn:microsoft.com/office/officeart/2008/layout/LinedList"/>
    <dgm:cxn modelId="{953B3B31-79FC-4BD0-8C6D-EDCE61679A57}" type="presParOf" srcId="{2FD1504E-669E-41D7-B129-2956472513ED}" destId="{242644CB-A2E4-4D02-ABC7-89793CCDAFA8}" srcOrd="0" destOrd="0" presId="urn:microsoft.com/office/officeart/2008/layout/LinedList"/>
    <dgm:cxn modelId="{93E67032-4C69-4A78-972B-31B25502AF51}" type="presParOf" srcId="{2FD1504E-669E-41D7-B129-2956472513ED}" destId="{F03BCDBC-EBDB-4B70-B9A2-736935C12C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A96A4-0287-4C82-8455-99AB68C654B2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36789-75E7-45BE-B045-97012DF58BFB}">
      <dsp:nvSpPr>
        <dsp:cNvPr id="0" name=""/>
        <dsp:cNvSpPr/>
      </dsp:nvSpPr>
      <dsp:spPr>
        <a:xfrm>
          <a:off x="0" y="531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Liquidity</a:t>
          </a:r>
          <a:endParaRPr lang="en-US" sz="2200" kern="1200"/>
        </a:p>
      </dsp:txBody>
      <dsp:txXfrm>
        <a:off x="0" y="531"/>
        <a:ext cx="10515600" cy="483363"/>
      </dsp:txXfrm>
    </dsp:sp>
    <dsp:sp modelId="{E8B352EF-2684-4577-9BD1-5A0CFD3D6C80}">
      <dsp:nvSpPr>
        <dsp:cNvPr id="0" name=""/>
        <dsp:cNvSpPr/>
      </dsp:nvSpPr>
      <dsp:spPr>
        <a:xfrm>
          <a:off x="0" y="48389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3F864-B464-4A6A-B90E-0F0C0B67A0C5}">
      <dsp:nvSpPr>
        <dsp:cNvPr id="0" name=""/>
        <dsp:cNvSpPr/>
      </dsp:nvSpPr>
      <dsp:spPr>
        <a:xfrm>
          <a:off x="0" y="483895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Company maintains adequate liquidity to meet short-term obligations. </a:t>
          </a:r>
        </a:p>
      </dsp:txBody>
      <dsp:txXfrm>
        <a:off x="0" y="483895"/>
        <a:ext cx="10515600" cy="483363"/>
      </dsp:txXfrm>
    </dsp:sp>
    <dsp:sp modelId="{B574E48F-D20B-4D78-9F2C-BF0FE5E14111}">
      <dsp:nvSpPr>
        <dsp:cNvPr id="0" name=""/>
        <dsp:cNvSpPr/>
      </dsp:nvSpPr>
      <dsp:spPr>
        <a:xfrm>
          <a:off x="0" y="96725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220B4-E185-44A4-9C88-9A1B089B9915}">
      <dsp:nvSpPr>
        <dsp:cNvPr id="0" name=""/>
        <dsp:cNvSpPr/>
      </dsp:nvSpPr>
      <dsp:spPr>
        <a:xfrm>
          <a:off x="0" y="967259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Solvency</a:t>
          </a:r>
          <a:endParaRPr lang="en-US" sz="2200" kern="1200"/>
        </a:p>
      </dsp:txBody>
      <dsp:txXfrm>
        <a:off x="0" y="967259"/>
        <a:ext cx="10515600" cy="483363"/>
      </dsp:txXfrm>
    </dsp:sp>
    <dsp:sp modelId="{549AEFA9-607D-4D66-B99E-160FB6BF159E}">
      <dsp:nvSpPr>
        <dsp:cNvPr id="0" name=""/>
        <dsp:cNvSpPr/>
      </dsp:nvSpPr>
      <dsp:spPr>
        <a:xfrm>
          <a:off x="0" y="145062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FF15B-16C1-4F7A-BCBF-6ABC66EB7546}">
      <dsp:nvSpPr>
        <dsp:cNvPr id="0" name=""/>
        <dsp:cNvSpPr/>
      </dsp:nvSpPr>
      <dsp:spPr>
        <a:xfrm>
          <a:off x="0" y="1450623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Low financial leverage and a strong balance sheet reduce financial risk. </a:t>
          </a:r>
        </a:p>
      </dsp:txBody>
      <dsp:txXfrm>
        <a:off x="0" y="1450623"/>
        <a:ext cx="10515600" cy="483363"/>
      </dsp:txXfrm>
    </dsp:sp>
    <dsp:sp modelId="{35E3CF6E-F3D9-42FB-ACE3-E4A9AF6E1C3F}">
      <dsp:nvSpPr>
        <dsp:cNvPr id="0" name=""/>
        <dsp:cNvSpPr/>
      </dsp:nvSpPr>
      <dsp:spPr>
        <a:xfrm>
          <a:off x="0" y="193398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50F2C-B595-41DA-A0AE-6566FD5AB02D}">
      <dsp:nvSpPr>
        <dsp:cNvPr id="0" name=""/>
        <dsp:cNvSpPr/>
      </dsp:nvSpPr>
      <dsp:spPr>
        <a:xfrm>
          <a:off x="0" y="1933987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Profitability</a:t>
          </a:r>
          <a:endParaRPr lang="en-US" sz="2200" kern="1200"/>
        </a:p>
      </dsp:txBody>
      <dsp:txXfrm>
        <a:off x="0" y="1933987"/>
        <a:ext cx="10515600" cy="483363"/>
      </dsp:txXfrm>
    </dsp:sp>
    <dsp:sp modelId="{46A705BA-A38F-4208-9246-CEAC3B9202CE}">
      <dsp:nvSpPr>
        <dsp:cNvPr id="0" name=""/>
        <dsp:cNvSpPr/>
      </dsp:nvSpPr>
      <dsp:spPr>
        <a:xfrm>
          <a:off x="0" y="241735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EE2F78-D315-4447-9E37-902803DCB8A7}">
      <dsp:nvSpPr>
        <dsp:cNvPr id="0" name=""/>
        <dsp:cNvSpPr/>
      </dsp:nvSpPr>
      <dsp:spPr>
        <a:xfrm>
          <a:off x="0" y="2417350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Healthy EBITDA and net profit margins. </a:t>
          </a:r>
        </a:p>
      </dsp:txBody>
      <dsp:txXfrm>
        <a:off x="0" y="2417350"/>
        <a:ext cx="10515600" cy="483363"/>
      </dsp:txXfrm>
    </dsp:sp>
    <dsp:sp modelId="{839C82C5-2415-4F3F-8F21-174F4DCB0789}">
      <dsp:nvSpPr>
        <dsp:cNvPr id="0" name=""/>
        <dsp:cNvSpPr/>
      </dsp:nvSpPr>
      <dsp:spPr>
        <a:xfrm>
          <a:off x="0" y="290071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DE2C2C-8923-465D-BF96-720A98185FB2}">
      <dsp:nvSpPr>
        <dsp:cNvPr id="0" name=""/>
        <dsp:cNvSpPr/>
      </dsp:nvSpPr>
      <dsp:spPr>
        <a:xfrm>
          <a:off x="0" y="2900714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ROCE of approximately </a:t>
          </a:r>
          <a:r>
            <a:rPr lang="en-US" sz="2200" b="1" kern="1200"/>
            <a:t>41%</a:t>
          </a:r>
          <a:r>
            <a:rPr lang="en-US" sz="2200" kern="1200"/>
            <a:t> indicates strong capital efficiency. </a:t>
          </a:r>
        </a:p>
      </dsp:txBody>
      <dsp:txXfrm>
        <a:off x="0" y="2900714"/>
        <a:ext cx="10515600" cy="483363"/>
      </dsp:txXfrm>
    </dsp:sp>
    <dsp:sp modelId="{CD5E5DFB-B25D-4819-B933-A1E3DE9D2F3D}">
      <dsp:nvSpPr>
        <dsp:cNvPr id="0" name=""/>
        <dsp:cNvSpPr/>
      </dsp:nvSpPr>
      <dsp:spPr>
        <a:xfrm>
          <a:off x="0" y="338407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FF2784-810C-4877-AA22-C834C49EA33B}">
      <dsp:nvSpPr>
        <dsp:cNvPr id="0" name=""/>
        <dsp:cNvSpPr/>
      </dsp:nvSpPr>
      <dsp:spPr>
        <a:xfrm>
          <a:off x="0" y="3384078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Efficiency</a:t>
          </a:r>
          <a:endParaRPr lang="en-US" sz="2200" kern="1200"/>
        </a:p>
      </dsp:txBody>
      <dsp:txXfrm>
        <a:off x="0" y="3384078"/>
        <a:ext cx="10515600" cy="483363"/>
      </dsp:txXfrm>
    </dsp:sp>
    <dsp:sp modelId="{F23AC087-2319-4A14-AB62-949AAB5A90DE}">
      <dsp:nvSpPr>
        <dsp:cNvPr id="0" name=""/>
        <dsp:cNvSpPr/>
      </dsp:nvSpPr>
      <dsp:spPr>
        <a:xfrm>
          <a:off x="0" y="386744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644CB-A2E4-4D02-ABC7-89793CCDAFA8}">
      <dsp:nvSpPr>
        <dsp:cNvPr id="0" name=""/>
        <dsp:cNvSpPr/>
      </dsp:nvSpPr>
      <dsp:spPr>
        <a:xfrm>
          <a:off x="0" y="3867442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Efficient utilisation of assets and working capital supports profitability.</a:t>
          </a:r>
        </a:p>
      </dsp:txBody>
      <dsp:txXfrm>
        <a:off x="0" y="3867442"/>
        <a:ext cx="10515600" cy="483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oplematters.in/news/strategic-hr/infosys-reopen-offices-in-india-30126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EAE179-C525-48F3-AD47-0E9E2B6F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C44E00-3F10-496F-CD3C-4F7EE0F7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89" y="4883544"/>
            <a:ext cx="3876086" cy="1556907"/>
          </a:xfrm>
        </p:spPr>
        <p:txBody>
          <a:bodyPr anchor="ctr">
            <a:normAutofit/>
          </a:bodyPr>
          <a:lstStyle/>
          <a:p>
            <a:r>
              <a:rPr lang="en-US" sz="3200">
                <a:ea typeface="+mj-lt"/>
                <a:cs typeface="+mj-lt"/>
              </a:rPr>
              <a:t>Financial Analysis &amp; Valuation of Infosys Ltd</a:t>
            </a:r>
            <a:endParaRPr lang="en-US" sz="3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1978D-C84F-A261-672A-DDEACBAA5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82" b="32204"/>
          <a:stretch>
            <a:fillRect/>
          </a:stretch>
        </p:blipFill>
        <p:spPr>
          <a:xfrm>
            <a:off x="959205" y="364142"/>
            <a:ext cx="10369645" cy="386799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6279-3542-D185-6B1C-DC5D694FE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b="1">
                <a:ea typeface="+mn-lt"/>
                <a:cs typeface="+mn-lt"/>
              </a:rPr>
              <a:t>Subtitle:</a:t>
            </a:r>
            <a:br>
              <a:rPr lang="en-US" sz="1800" b="1">
                <a:ea typeface="+mn-lt"/>
                <a:cs typeface="+mn-lt"/>
              </a:rPr>
            </a:br>
            <a:r>
              <a:rPr lang="en-US" sz="1800" b="1">
                <a:ea typeface="+mn-lt"/>
                <a:cs typeface="+mn-lt"/>
              </a:rPr>
              <a:t> Financial Modelling Capstone Project</a:t>
            </a:r>
            <a:br>
              <a:rPr lang="en-US" sz="1800" b="1">
                <a:ea typeface="+mn-lt"/>
                <a:cs typeface="+mn-lt"/>
              </a:rPr>
            </a:br>
            <a:r>
              <a:rPr lang="en-US" sz="1800" b="1">
                <a:ea typeface="+mn-lt"/>
                <a:cs typeface="+mn-lt"/>
              </a:rPr>
              <a:t> FY2022–FY2026 Historical Analysis &amp; DCF Valuation</a:t>
            </a:r>
            <a:endParaRPr lang="en-US" sz="1800"/>
          </a:p>
          <a:p>
            <a:r>
              <a:rPr lang="en-US" sz="1800" b="1">
                <a:ea typeface="+mn-lt"/>
                <a:cs typeface="+mn-lt"/>
              </a:rPr>
              <a:t>Prepared by:</a:t>
            </a:r>
            <a:r>
              <a:rPr lang="en-US" sz="1800">
                <a:ea typeface="+mn-lt"/>
                <a:cs typeface="+mn-lt"/>
              </a:rPr>
              <a:t> Satyam Mishra</a:t>
            </a:r>
            <a:endParaRPr lang="en-US" sz="1800"/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8578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CC66C-5B1A-ED17-B089-720D2114A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+mj-lt"/>
                <a:cs typeface="+mj-lt"/>
              </a:rPr>
              <a:t>Company Overview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3A56-E60E-E0A5-5DF4-717E0265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b="1">
                <a:ea typeface="+mn-lt"/>
                <a:cs typeface="+mn-lt"/>
              </a:rPr>
              <a:t>Infosys Ltd.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Global leader in IT services, consulting and digital transformation.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Provides technology solutions across digital services, cloud, AI, consulting and enterprise transformation.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Serves clients across multiple industries and geographies.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Strong global delivery model and diversified client base.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Key competitive strengths include brand reputation, skilled workforce and strong balance sheet.</a:t>
            </a:r>
            <a:endParaRPr lang="en-US" sz="2200"/>
          </a:p>
          <a:p>
            <a:pPr>
              <a:buNone/>
            </a:pPr>
            <a:r>
              <a:rPr lang="en-US" sz="2200">
                <a:ea typeface="+mn-lt"/>
                <a:cs typeface="+mn-lt"/>
              </a:rPr>
              <a:t>Infosys operates in a structurally attractive technology-services industry with strong cash-generation capability.</a:t>
            </a:r>
            <a:endParaRPr lang="en-US" sz="2200"/>
          </a:p>
          <a:p>
            <a:pPr marL="0" indent="0">
              <a:buNone/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11939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48E26-1CEB-5A8A-2BC1-BF171E78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Historical Financial Performance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164C4-05CF-BB32-1063-75E9F3226360}"/>
              </a:ext>
            </a:extLst>
          </p:cNvPr>
          <p:cNvSpPr txBox="1"/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Key observations: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Revenue growth remained positive over the historical period.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EBITDA margin remained healthy, indicating strong operating profitability.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Net profit growth showed volatility across individual years.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ROCE remained strong and improved significantly over the period.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Overall, Infosys maintained strong profitability and capital efficiency.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BBFEDA-ECBD-047D-38BD-5F7A968C5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1532" y="2984975"/>
            <a:ext cx="5150277" cy="271280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6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66B6F-8742-7A33-4584-AD0774464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Historical Financial Performance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C4A52-4AEC-E1CE-86B6-2570BD30C9A5}"/>
              </a:ext>
            </a:extLst>
          </p:cNvPr>
          <p:cNvSpPr txBox="1"/>
          <p:nvPr/>
        </p:nvSpPr>
        <p:spPr>
          <a:xfrm>
            <a:off x="630936" y="2660904"/>
            <a:ext cx="4818888" cy="35478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Revenue growth remained positive over the historical period.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EBITDA margin remained healthy, indicating strong operating profitability.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Net profit growth showed volatility across individual years.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ROCE remained strong and improved significantly over the period.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Overall, Infosys maintained strong profitability and capital efficiency.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5A8DFC-D8C8-A530-98FF-DBE92708F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9048" y="1480595"/>
            <a:ext cx="5458968" cy="389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91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1BCBB8-52B7-69FB-F99B-454A91EA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Trend &amp; Profitability Analysis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D77B8-F774-0592-038F-835D7F90ECB8}"/>
              </a:ext>
            </a:extLst>
          </p:cNvPr>
          <p:cNvSpPr txBox="1"/>
          <p:nvPr/>
        </p:nvSpPr>
        <p:spPr>
          <a:xfrm>
            <a:off x="411480" y="2684095"/>
            <a:ext cx="4443154" cy="34928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Sales growth recovered after periods of moderation.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EBITDA growth showed significant fluctuations but remained positive in the latest period.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Net profit growth experienced volatility, followed by recovery.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ROCE increased from approximately </a:t>
            </a:r>
            <a:r>
              <a:rPr lang="en-US" sz="1500" b="1"/>
              <a:t>27% to 41%</a:t>
            </a:r>
            <a:r>
              <a:rPr lang="en-US" sz="1500"/>
              <a:t>, highlighting efficient capital utilisation.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Strong ROCE supports the company's ability to generate attractive returns on invested capital.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6F829C-8D6D-FE37-E3E3-24BDB334A8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5816" y="1064487"/>
            <a:ext cx="6440424" cy="467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50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FBC1-D94D-FF18-A3B9-4E8EC5C45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Ratio &amp; Fundamental Analysis</a:t>
            </a:r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39FDDF4-9361-A7DF-7068-97CE324F908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5111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6442-7A27-D448-999E-45733F4C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Forecast &amp; Financial Model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750B1-1C8A-9682-1C71-06A04BC04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Forecasting approach:</a:t>
            </a:r>
            <a:endParaRPr lang="en-US"/>
          </a:p>
          <a:p>
            <a:r>
              <a:rPr lang="en-US">
                <a:ea typeface="+mn-lt"/>
                <a:cs typeface="+mn-lt"/>
              </a:rPr>
              <a:t>Historical financial performance used as the base for projections. 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Revenue, operating profitability, working capital and capital expenditure projected for the next five years. </a:t>
            </a:r>
            <a:endParaRPr lang="en-US"/>
          </a:p>
          <a:p>
            <a:r>
              <a:rPr lang="en-US">
                <a:ea typeface="+mn-lt"/>
                <a:cs typeface="+mn-lt"/>
              </a:rPr>
              <a:t>Forecast assumptions reflect historical trends and expected business performance. </a:t>
            </a:r>
            <a:endParaRPr lang="en-US"/>
          </a:p>
          <a:p>
            <a:r>
              <a:rPr lang="en-US">
                <a:ea typeface="+mn-lt"/>
                <a:cs typeface="+mn-lt"/>
              </a:rPr>
              <a:t>Projected FCFF increases from approximately </a:t>
            </a:r>
            <a:r>
              <a:rPr lang="en-US" b="1">
                <a:ea typeface="+mn-lt"/>
                <a:cs typeface="+mn-lt"/>
              </a:rPr>
              <a:t>₹34,721 Cr to ₹42,823 Cr</a:t>
            </a:r>
            <a:r>
              <a:rPr lang="en-US">
                <a:ea typeface="+mn-lt"/>
                <a:cs typeface="+mn-lt"/>
              </a:rPr>
              <a:t> over the forecast period.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96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5597F-D736-50A1-70CB-96CCC7C4C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DCF Valuation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6685E-D671-CC3A-DF3C-684176ED9D42}"/>
              </a:ext>
            </a:extLst>
          </p:cNvPr>
          <p:cNvSpPr txBox="1"/>
          <p:nvPr/>
        </p:nvSpPr>
        <p:spPr>
          <a:xfrm>
            <a:off x="5541263" y="457200"/>
            <a:ext cx="6007608" cy="19293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/>
              <a:t>Valuation Output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Enterprise Value: </a:t>
            </a:r>
            <a:r>
              <a:rPr lang="en-US" sz="2200" b="1"/>
              <a:t>₹4,44,652 Cr</a:t>
            </a:r>
            <a:r>
              <a:rPr lang="en-US" sz="220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Equity Value: </a:t>
            </a:r>
            <a:r>
              <a:rPr lang="en-US" sz="2200" b="1"/>
              <a:t>₹4,57,677 Cr</a:t>
            </a:r>
            <a:r>
              <a:rPr lang="en-US" sz="220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Intrinsic Value/Share: </a:t>
            </a:r>
            <a:r>
              <a:rPr lang="en-US" sz="2200" b="1"/>
              <a:t>₹1,128.51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E4B8F5-EE87-0161-BB8C-4410B08CD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" y="3260629"/>
            <a:ext cx="5468112" cy="2296606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9B93E7F-0EE2-7330-17CF-8602EB5153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619527"/>
              </p:ext>
            </p:extLst>
          </p:nvPr>
        </p:nvGraphicFramePr>
        <p:xfrm>
          <a:off x="6611245" y="2569464"/>
          <a:ext cx="4754614" cy="367894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31216">
                  <a:extLst>
                    <a:ext uri="{9D8B030D-6E8A-4147-A177-3AD203B41FA5}">
                      <a16:colId xmlns:a16="http://schemas.microsoft.com/office/drawing/2014/main" val="98155745"/>
                    </a:ext>
                  </a:extLst>
                </a:gridCol>
                <a:gridCol w="1423398">
                  <a:extLst>
                    <a:ext uri="{9D8B030D-6E8A-4147-A177-3AD203B41FA5}">
                      <a16:colId xmlns:a16="http://schemas.microsoft.com/office/drawing/2014/main" val="3362045683"/>
                    </a:ext>
                  </a:extLst>
                </a:gridCol>
              </a:tblGrid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Metric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/>
                        <a:t>Value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644319"/>
                  </a:ext>
                </a:extLst>
              </a:tr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Risk-Free Rate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/>
                        <a:t>6.85%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442377"/>
                  </a:ext>
                </a:extLst>
              </a:tr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Beta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/>
                        <a:t>0.70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709762"/>
                  </a:ext>
                </a:extLst>
              </a:tr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Cost of Equity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/>
                        <a:t>11.94%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204636"/>
                  </a:ext>
                </a:extLst>
              </a:tr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After-tax Cost of Debt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/>
                        <a:t>3.37%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328673"/>
                  </a:ext>
                </a:extLst>
              </a:tr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/>
                        <a:t>WACC</a:t>
                      </a:r>
                      <a:endParaRPr lang="en-US" sz="2400"/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b="1"/>
                        <a:t>11.77%</a:t>
                      </a:r>
                      <a:endParaRPr lang="en-US" sz="2400"/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555606"/>
                  </a:ext>
                </a:extLst>
              </a:tr>
              <a:tr h="5255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Terminal Growth Rate</a:t>
                      </a:r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b="1"/>
                        <a:t>3.50%</a:t>
                      </a:r>
                      <a:endParaRPr lang="en-US" sz="2400"/>
                    </a:p>
                  </a:txBody>
                  <a:tcPr marL="119446" marR="119446" marT="59723" marB="597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03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81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1029B2-C37B-427B-B260-DC39F4FA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Sensitivity Analysis</a:t>
            </a:r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F633DE-BDD3-5A75-0103-F01544577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7" y="1717540"/>
            <a:ext cx="5208076" cy="288874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838DF-BC5B-7BFE-6705-F05E689F8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500" b="1">
                <a:ea typeface="+mn-lt"/>
                <a:cs typeface="+mn-lt"/>
              </a:rPr>
              <a:t>Sensitivity analysis highlights:</a:t>
            </a:r>
            <a:endParaRPr lang="en-US" sz="1500"/>
          </a:p>
          <a:p>
            <a:r>
              <a:rPr lang="en-US" sz="1500">
                <a:ea typeface="+mn-lt"/>
                <a:cs typeface="+mn-lt"/>
              </a:rPr>
              <a:t>Valuation is sensitive to changes in WACC and terminal growth rate. </a:t>
            </a:r>
            <a:endParaRPr lang="en-US" sz="1500"/>
          </a:p>
          <a:p>
            <a:r>
              <a:rPr lang="en-US" sz="1500">
                <a:ea typeface="+mn-lt"/>
                <a:cs typeface="+mn-lt"/>
              </a:rPr>
              <a:t>Base case: </a:t>
            </a:r>
            <a:endParaRPr lang="en-US" sz="1500"/>
          </a:p>
          <a:p>
            <a:pPr lvl="1"/>
            <a:r>
              <a:rPr lang="en-US" sz="1500">
                <a:ea typeface="+mn-lt"/>
                <a:cs typeface="+mn-lt"/>
              </a:rPr>
              <a:t>WACC = </a:t>
            </a:r>
            <a:r>
              <a:rPr lang="en-US" sz="1500" b="1">
                <a:ea typeface="+mn-lt"/>
                <a:cs typeface="+mn-lt"/>
              </a:rPr>
              <a:t>11.77%</a:t>
            </a:r>
            <a:r>
              <a:rPr lang="en-US" sz="1500">
                <a:ea typeface="+mn-lt"/>
                <a:cs typeface="+mn-lt"/>
              </a:rPr>
              <a:t> </a:t>
            </a:r>
            <a:endParaRPr lang="en-US" sz="1500"/>
          </a:p>
          <a:p>
            <a:pPr lvl="1"/>
            <a:r>
              <a:rPr lang="en-US" sz="1500">
                <a:ea typeface="+mn-lt"/>
                <a:cs typeface="+mn-lt"/>
              </a:rPr>
              <a:t>Terminal Growth = </a:t>
            </a:r>
            <a:r>
              <a:rPr lang="en-US" sz="1500" b="1">
                <a:ea typeface="+mn-lt"/>
                <a:cs typeface="+mn-lt"/>
              </a:rPr>
              <a:t>3.50%</a:t>
            </a:r>
            <a:r>
              <a:rPr lang="en-US" sz="1500">
                <a:ea typeface="+mn-lt"/>
                <a:cs typeface="+mn-lt"/>
              </a:rPr>
              <a:t> </a:t>
            </a:r>
            <a:endParaRPr lang="en-US" sz="1500"/>
          </a:p>
          <a:p>
            <a:pPr lvl="1"/>
            <a:r>
              <a:rPr lang="en-US" sz="1500">
                <a:ea typeface="+mn-lt"/>
                <a:cs typeface="+mn-lt"/>
              </a:rPr>
              <a:t>Intrinsic Value = </a:t>
            </a:r>
            <a:r>
              <a:rPr lang="en-US" sz="1500" b="1">
                <a:ea typeface="+mn-lt"/>
                <a:cs typeface="+mn-lt"/>
              </a:rPr>
              <a:t>₹1,128.51/share</a:t>
            </a:r>
            <a:r>
              <a:rPr lang="en-US" sz="1500">
                <a:ea typeface="+mn-lt"/>
                <a:cs typeface="+mn-lt"/>
              </a:rPr>
              <a:t> </a:t>
            </a:r>
            <a:endParaRPr lang="en-US" sz="1500"/>
          </a:p>
          <a:p>
            <a:r>
              <a:rPr lang="en-US" sz="1500">
                <a:ea typeface="+mn-lt"/>
                <a:cs typeface="+mn-lt"/>
              </a:rPr>
              <a:t>Higher WACC reduces intrinsic value. </a:t>
            </a:r>
            <a:endParaRPr lang="en-US" sz="1500"/>
          </a:p>
          <a:p>
            <a:r>
              <a:rPr lang="en-US" sz="1500">
                <a:ea typeface="+mn-lt"/>
                <a:cs typeface="+mn-lt"/>
              </a:rPr>
              <a:t>Higher terminal growth increases intrinsic value.</a:t>
            </a:r>
            <a:endParaRPr lang="en-US" sz="1500"/>
          </a:p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2533617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395A30-4CF0-EC39-6997-A5EB9DC5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100">
                <a:solidFill>
                  <a:srgbClr val="FFFFFF"/>
                </a:solidFill>
                <a:ea typeface="+mj-lt"/>
                <a:cs typeface="+mj-lt"/>
              </a:rPr>
              <a:t>Investment Recommendation</a:t>
            </a:r>
            <a:endParaRPr lang="en-US" sz="31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924B9-F0CE-05A5-6B34-B438D9ED1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900" b="1"/>
              <a:t>HOLD</a:t>
            </a:r>
            <a:endParaRPr lang="en-US" sz="1900"/>
          </a:p>
          <a:p>
            <a:r>
              <a:rPr lang="en-US" sz="1900" b="1">
                <a:ea typeface="+mn-lt"/>
                <a:cs typeface="+mn-lt"/>
              </a:rPr>
              <a:t>Current Market Price:</a:t>
            </a:r>
            <a:r>
              <a:rPr lang="en-US" sz="1900">
                <a:ea typeface="+mn-lt"/>
                <a:cs typeface="+mn-lt"/>
              </a:rPr>
              <a:t> ₹1,121</a:t>
            </a:r>
            <a:br>
              <a:rPr lang="en-US" sz="1900">
                <a:ea typeface="+mn-lt"/>
                <a:cs typeface="+mn-lt"/>
              </a:rPr>
            </a:br>
            <a:r>
              <a:rPr lang="en-US" sz="1900">
                <a:ea typeface="+mn-lt"/>
                <a:cs typeface="+mn-lt"/>
              </a:rPr>
              <a:t> </a:t>
            </a:r>
            <a:r>
              <a:rPr lang="en-US" sz="1900" b="1">
                <a:ea typeface="+mn-lt"/>
                <a:cs typeface="+mn-lt"/>
              </a:rPr>
              <a:t>Intrinsic Value:</a:t>
            </a:r>
            <a:r>
              <a:rPr lang="en-US" sz="1900">
                <a:ea typeface="+mn-lt"/>
                <a:cs typeface="+mn-lt"/>
              </a:rPr>
              <a:t> ₹1,128.51</a:t>
            </a:r>
            <a:br>
              <a:rPr lang="en-US" sz="1900">
                <a:ea typeface="+mn-lt"/>
                <a:cs typeface="+mn-lt"/>
              </a:rPr>
            </a:br>
            <a:r>
              <a:rPr lang="en-US" sz="1900">
                <a:ea typeface="+mn-lt"/>
                <a:cs typeface="+mn-lt"/>
              </a:rPr>
              <a:t> </a:t>
            </a:r>
            <a:r>
              <a:rPr lang="en-US" sz="1900" b="1">
                <a:ea typeface="+mn-lt"/>
                <a:cs typeface="+mn-lt"/>
              </a:rPr>
              <a:t>Potential Upside:</a:t>
            </a:r>
            <a:r>
              <a:rPr lang="en-US" sz="1900">
                <a:ea typeface="+mn-lt"/>
                <a:cs typeface="+mn-lt"/>
              </a:rPr>
              <a:t> </a:t>
            </a:r>
            <a:r>
              <a:rPr lang="en-US" sz="1900" b="1">
                <a:ea typeface="+mn-lt"/>
                <a:cs typeface="+mn-lt"/>
              </a:rPr>
              <a:t>0.67%</a:t>
            </a:r>
            <a:endParaRPr lang="en-US" sz="1900"/>
          </a:p>
          <a:p>
            <a:r>
              <a:rPr lang="en-US" sz="1900"/>
              <a:t>Investment View</a:t>
            </a:r>
          </a:p>
          <a:p>
            <a:r>
              <a:rPr lang="en-US" sz="1900">
                <a:ea typeface="+mn-lt"/>
                <a:cs typeface="+mn-lt"/>
              </a:rPr>
              <a:t>Infosys demonstrates strong profitability and capital efficiency. </a:t>
            </a:r>
            <a:endParaRPr lang="en-US" sz="1900"/>
          </a:p>
          <a:p>
            <a:r>
              <a:rPr lang="en-US" sz="1900">
                <a:ea typeface="+mn-lt"/>
                <a:cs typeface="+mn-lt"/>
              </a:rPr>
              <a:t>ROCE remains strong at approximately 41%. </a:t>
            </a:r>
            <a:endParaRPr lang="en-US" sz="1900"/>
          </a:p>
          <a:p>
            <a:r>
              <a:rPr lang="en-US" sz="1900">
                <a:ea typeface="+mn-lt"/>
                <a:cs typeface="+mn-lt"/>
              </a:rPr>
              <a:t>Balance sheet remains financially sound. </a:t>
            </a:r>
            <a:endParaRPr lang="en-US" sz="1900"/>
          </a:p>
          <a:p>
            <a:r>
              <a:rPr lang="en-US" sz="1900">
                <a:ea typeface="+mn-lt"/>
                <a:cs typeface="+mn-lt"/>
              </a:rPr>
              <a:t>DCF indicates the stock is </a:t>
            </a:r>
            <a:r>
              <a:rPr lang="en-US" sz="1900" b="1">
                <a:ea typeface="+mn-lt"/>
                <a:cs typeface="+mn-lt"/>
              </a:rPr>
              <a:t>approximately fairly valued</a:t>
            </a:r>
            <a:r>
              <a:rPr lang="en-US" sz="1900">
                <a:ea typeface="+mn-lt"/>
                <a:cs typeface="+mn-lt"/>
              </a:rPr>
              <a:t> at the current price. </a:t>
            </a:r>
            <a:endParaRPr lang="en-US" sz="1900"/>
          </a:p>
          <a:p>
            <a:r>
              <a:rPr lang="en-US" sz="1900">
                <a:ea typeface="+mn-lt"/>
                <a:cs typeface="+mn-lt"/>
              </a:rPr>
              <a:t>Limited upside provides insufficient margin of safety for a BUY recommendation. </a:t>
            </a:r>
            <a:endParaRPr lang="en-US" sz="1900"/>
          </a:p>
          <a:p>
            <a:r>
              <a:rPr lang="en-US" sz="1900">
                <a:ea typeface="+mn-lt"/>
                <a:cs typeface="+mn-lt"/>
              </a:rPr>
              <a:t>Valuation remains sensitive to WACC and terminal growth assumptions. </a:t>
            </a:r>
            <a:endParaRPr lang="en-US" sz="1900"/>
          </a:p>
          <a:p>
            <a:pPr marL="0" indent="0">
              <a:buNone/>
            </a:pPr>
            <a:r>
              <a:rPr lang="en-US" sz="1900" b="1"/>
              <a:t>Recommendation: HOLD</a:t>
            </a:r>
            <a:endParaRPr lang="en-US" sz="1900"/>
          </a:p>
          <a:p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053236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Financial Analysis &amp; Valuation of Infosys Ltd</vt:lpstr>
      <vt:lpstr>Company Overview</vt:lpstr>
      <vt:lpstr>Historical Financial Performance</vt:lpstr>
      <vt:lpstr>Historical Financial Performance</vt:lpstr>
      <vt:lpstr>Trend &amp; Profitability Analysis</vt:lpstr>
      <vt:lpstr>Ratio &amp; Fundamental Analysis</vt:lpstr>
      <vt:lpstr>Forecast &amp; Financial Model</vt:lpstr>
      <vt:lpstr>DCF Valuation</vt:lpstr>
      <vt:lpstr>Sensitivity Analysis</vt:lpstr>
      <vt:lpstr>Investment Recommendation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71</cp:revision>
  <dcterms:created xsi:type="dcterms:W3CDTF">2026-08-22T17:04:17Z</dcterms:created>
  <dcterms:modified xsi:type="dcterms:W3CDTF">2026-08-22T17:23:05Z</dcterms:modified>
</cp:coreProperties>
</file>